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uenard" panose="020B0604020202020204" charset="0"/>
      <p:regular r:id="rId13"/>
    </p:embeddedFont>
    <p:embeddedFont>
      <p:font typeface="Buenard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EDAC-9B93-477B-AE20-453E9079549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D138-2C61-484E-ABEA-34338BD5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D138-2C61-484E-ABEA-34338BD503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fS3RzS5w2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GKV0OxRkY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9070" y="1781416"/>
            <a:ext cx="4349859" cy="43430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76128" y="6364065"/>
            <a:ext cx="14335743" cy="404394"/>
            <a:chOff x="0" y="0"/>
            <a:chExt cx="2025964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0259646" cy="69850"/>
            </a:xfrm>
            <a:custGeom>
              <a:avLst/>
              <a:gdLst/>
              <a:ahLst/>
              <a:cxnLst/>
              <a:rect l="l" t="t" r="r" b="b"/>
              <a:pathLst>
                <a:path w="20259646" h="69850">
                  <a:moveTo>
                    <a:pt x="199688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259646" y="69850"/>
                  </a:lnTo>
                  <a:lnTo>
                    <a:pt x="2025964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496006" y="6900446"/>
            <a:ext cx="7295988" cy="71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274" dirty="0">
                <a:solidFill>
                  <a:srgbClr val="022650"/>
                </a:solidFill>
                <a:latin typeface="Buenard Bold"/>
              </a:rPr>
              <a:t>Facility Hire Brochure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41526" y="7096405"/>
            <a:ext cx="1033077" cy="1033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096405"/>
            <a:ext cx="1033077" cy="1033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1604" y="7096405"/>
            <a:ext cx="1033077" cy="1033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86075" y="3341738"/>
            <a:ext cx="12515850" cy="241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For enquiries on dates and times, or for more information please contact:</a:t>
            </a:r>
          </a:p>
          <a:p>
            <a:pPr algn="ctr">
              <a:lnSpc>
                <a:spcPts val="3919"/>
              </a:lnSpc>
            </a:pPr>
            <a:endParaRPr lang="en-US" sz="2800">
              <a:solidFill>
                <a:srgbClr val="000000"/>
              </a:solidFill>
              <a:latin typeface="Buenar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Telephone: 01204 434797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Email: info@bssleisure.com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Buenard"/>
              </a:rPr>
              <a:t>Web: https://www.bssleisure.com/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0753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/bssleisure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0417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55664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125178"/>
            <a:ext cx="11760420" cy="6133122"/>
          </a:xfrm>
          <a:prstGeom prst="rect">
            <a:avLst/>
          </a:prstGeom>
        </p:spPr>
      </p:pic>
      <p:pic>
        <p:nvPicPr>
          <p:cNvPr id="11" name="mfS3RzS5w2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5794" y="748117"/>
            <a:ext cx="3764872" cy="211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1028700" y="962025"/>
            <a:ext cx="4561818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Bolton School Campus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794" y="3340208"/>
            <a:ext cx="4211606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1. Centre Arch and Main Entrance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2. The Riley Sixth Form Centre, Reception and Security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3.  Girls'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4. Girls’ Division Girls’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5. Girls’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6. Girls’ Division Junior School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Hesketh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7. Boys’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8. Boys’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9. Boys’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10. Boys’ Division 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Kroto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Chemistry Building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11. Boys’ Division Junior School (Park Road)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12. Infant School (Beech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13. Bolton School Nursery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Kidzone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Wraparound Childcare and Nursery Class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15. School Uniform Shop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Monkhouses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16. Arts and Conference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17. Swimming Pool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18. Sports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19. BSSL Events &amp; Lettings Office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20. 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Tillotson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 &amp; Fitness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21. Sports Changing Rooms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22. Green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23. 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All-Weather Pitch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25. 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Netball Courts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9400" y="1174348"/>
            <a:ext cx="227279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Buenard"/>
              </a:rPr>
              <a:t>C</a:t>
            </a:r>
            <a:r>
              <a:rPr lang="en-US" sz="1800" dirty="0">
                <a:solidFill>
                  <a:srgbClr val="000000"/>
                </a:solidFill>
                <a:latin typeface="Buenard"/>
              </a:rPr>
              <a:t>lick on our video for an overview of Bolton School campus!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" r="2123"/>
          <a:stretch>
            <a:fillRect/>
          </a:stretch>
        </p:blipFill>
        <p:spPr>
          <a:xfrm>
            <a:off x="0" y="2504568"/>
            <a:ext cx="18288000" cy="52778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504568"/>
            <a:ext cx="18288000" cy="5277864"/>
            <a:chOff x="0" y="0"/>
            <a:chExt cx="14111111" cy="40724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1111" cy="4072426"/>
            </a:xfrm>
            <a:custGeom>
              <a:avLst/>
              <a:gdLst/>
              <a:ahLst/>
              <a:cxnLst/>
              <a:rect l="l" t="t" r="r" b="b"/>
              <a:pathLst>
                <a:path w="14111111" h="4072426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4072426"/>
                  </a:lnTo>
                  <a:lnTo>
                    <a:pt x="14111111" y="4072426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3993686"/>
                  </a:lnTo>
                  <a:lnTo>
                    <a:pt x="78740" y="3993686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226555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Sports Hall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Our recently refurbished Sports Hall is equipped with a variety of markings for a range of indoor sports. Spectators are welcome to watch from our viewing gallery.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61476" y="7939309"/>
            <a:ext cx="4505487" cy="192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Full Court                        £43.00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Half Court                       £25.00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Badminton Court          £11.00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01375" y="7939309"/>
            <a:ext cx="544846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Cricket Lane                              £25.00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2 or more Cricket Lanes         £50.00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8586" y="2504568"/>
            <a:ext cx="10470714" cy="67537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88586" y="2504568"/>
            <a:ext cx="10470714" cy="6753732"/>
            <a:chOff x="0" y="0"/>
            <a:chExt cx="807925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9255" cy="5211213"/>
            </a:xfrm>
            <a:custGeom>
              <a:avLst/>
              <a:gdLst/>
              <a:ahLst/>
              <a:cxnLst/>
              <a:rect l="l" t="t" r="r" b="b"/>
              <a:pathLst>
                <a:path w="8079255" h="5211213">
                  <a:moveTo>
                    <a:pt x="8079255" y="279400"/>
                  </a:moveTo>
                  <a:lnTo>
                    <a:pt x="807925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8079255" y="5211213"/>
                  </a:lnTo>
                  <a:lnTo>
                    <a:pt x="8079255" y="279400"/>
                  </a:lnTo>
                  <a:close/>
                  <a:moveTo>
                    <a:pt x="8000515" y="279400"/>
                  </a:moveTo>
                  <a:lnTo>
                    <a:pt x="800051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8000515" y="78740"/>
                  </a:lnTo>
                  <a:lnTo>
                    <a:pt x="800051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153415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Swimming Pool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The Swimming Pool is 25m, has 5 lanes and is equipped for water polo matches and swimming galas. The depth of the pool ranges from 0.9m to 2m. 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384291"/>
            <a:ext cx="35433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Pool Hire               £55.00</a:t>
            </a:r>
          </a:p>
          <a:p>
            <a:pPr>
              <a:lnSpc>
                <a:spcPts val="3920"/>
              </a:lnSpc>
            </a:pPr>
            <a:endParaRPr lang="en-US" sz="2799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Single Lane           £7.50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Adult Entry           £4.50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Junior Entry          £1.90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851" b="4851"/>
          <a:stretch>
            <a:fillRect/>
          </a:stretch>
        </p:blipFill>
        <p:spPr>
          <a:xfrm>
            <a:off x="1028700" y="2504568"/>
            <a:ext cx="9972675" cy="67537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504568"/>
            <a:ext cx="9972675" cy="6753732"/>
            <a:chOff x="0" y="0"/>
            <a:chExt cx="769496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94965" cy="5211213"/>
            </a:xfrm>
            <a:custGeom>
              <a:avLst/>
              <a:gdLst/>
              <a:ahLst/>
              <a:cxnLst/>
              <a:rect l="l" t="t" r="r" b="b"/>
              <a:pathLst>
                <a:path w="7694965" h="5211213">
                  <a:moveTo>
                    <a:pt x="7694965" y="279400"/>
                  </a:moveTo>
                  <a:lnTo>
                    <a:pt x="769496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7694965" y="5211213"/>
                  </a:lnTo>
                  <a:lnTo>
                    <a:pt x="7694965" y="279400"/>
                  </a:lnTo>
                  <a:close/>
                  <a:moveTo>
                    <a:pt x="7616225" y="279400"/>
                  </a:moveTo>
                  <a:lnTo>
                    <a:pt x="761622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7616225" y="78740"/>
                  </a:lnTo>
                  <a:lnTo>
                    <a:pt x="761622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08426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Hesketh House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Located in the Girls' Junior School the hall is ideal for birthday parties, yoga and dance classes. A stage is situated at one end of the hall.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58650" y="4873679"/>
            <a:ext cx="340995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13015" b="26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111111" cy="793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1111" cy="7937500"/>
            </a:xfrm>
            <a:custGeom>
              <a:avLst/>
              <a:gdLst/>
              <a:ahLst/>
              <a:cxnLst/>
              <a:rect l="l" t="t" r="r" b="b"/>
              <a:pathLst>
                <a:path w="14111111" h="7937500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7937500"/>
                  </a:lnTo>
                  <a:lnTo>
                    <a:pt x="14111111" y="7937500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7858760"/>
                  </a:lnTo>
                  <a:lnTo>
                    <a:pt x="78740" y="7858760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3878" y="1468784"/>
            <a:ext cx="1700763" cy="404394"/>
            <a:chOff x="0" y="0"/>
            <a:chExt cx="240356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403562" cy="69850"/>
            </a:xfrm>
            <a:custGeom>
              <a:avLst/>
              <a:gdLst/>
              <a:ahLst/>
              <a:cxnLst/>
              <a:rect l="l" t="t" r="r" b="b"/>
              <a:pathLst>
                <a:path w="2403562" h="69850">
                  <a:moveTo>
                    <a:pt x="21127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3562" y="69850"/>
                  </a:lnTo>
                  <a:lnTo>
                    <a:pt x="2403562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14" name="ZjGKV0OxRk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6799" y="6579393"/>
            <a:ext cx="4822238" cy="271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1028700" y="962025"/>
            <a:ext cx="3531875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All-weather Astro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0650" y="1062681"/>
            <a:ext cx="12058650" cy="241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Our state-of-the-art all-weather 3G  pitch is located off-site of the main school complex.  The facility includes markings for football, hockey and lacrosse, run-offs, dug-outs, a spectator area, floodlights changing rooms and parking. The pitch can be split into halves and thirds.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61476" y="7939309"/>
            <a:ext cx="4505487" cy="95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Buenard"/>
              </a:rPr>
              <a:t>Full Pitch           £50.00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Buenard"/>
              </a:rPr>
              <a:t>1/3 Pitch             £35.00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96800" y="5660915"/>
            <a:ext cx="4762500" cy="93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Buenard"/>
              </a:rPr>
              <a:t>Click on our video for an overview of the </a:t>
            </a:r>
            <a:r>
              <a:rPr lang="en-US" sz="1800" dirty="0" err="1">
                <a:solidFill>
                  <a:srgbClr val="FFFFFF"/>
                </a:solidFill>
                <a:latin typeface="Buenard"/>
              </a:rPr>
              <a:t>Leverhulme</a:t>
            </a:r>
            <a:r>
              <a:rPr lang="en-US" sz="1800" dirty="0">
                <a:solidFill>
                  <a:srgbClr val="FFFFFF"/>
                </a:solidFill>
                <a:latin typeface="Buenard"/>
              </a:rPr>
              <a:t> Pavilion and pitch!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791" y="3192143"/>
            <a:ext cx="8088209" cy="60661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10052282" y="4456624"/>
            <a:ext cx="7207018" cy="480167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3192143"/>
            <a:ext cx="8115300" cy="6066157"/>
            <a:chOff x="0" y="0"/>
            <a:chExt cx="8495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95025" cy="6350000"/>
            </a:xfrm>
            <a:custGeom>
              <a:avLst/>
              <a:gdLst/>
              <a:ahLst/>
              <a:cxnLst/>
              <a:rect l="l" t="t" r="r" b="b"/>
              <a:pathLst>
                <a:path w="8495025" h="6350000">
                  <a:moveTo>
                    <a:pt x="8495025" y="279400"/>
                  </a:moveTo>
                  <a:lnTo>
                    <a:pt x="8495025" y="0"/>
                  </a:lnTo>
                  <a:lnTo>
                    <a:pt x="0" y="0"/>
                  </a:lnTo>
                  <a:lnTo>
                    <a:pt x="0" y="6350000"/>
                  </a:lnTo>
                  <a:lnTo>
                    <a:pt x="8495025" y="6350000"/>
                  </a:lnTo>
                  <a:lnTo>
                    <a:pt x="8495025" y="279400"/>
                  </a:lnTo>
                  <a:close/>
                  <a:moveTo>
                    <a:pt x="8416285" y="279400"/>
                  </a:moveTo>
                  <a:lnTo>
                    <a:pt x="8416285" y="6271260"/>
                  </a:lnTo>
                  <a:lnTo>
                    <a:pt x="78740" y="6271260"/>
                  </a:lnTo>
                  <a:lnTo>
                    <a:pt x="78740" y="78740"/>
                  </a:lnTo>
                  <a:lnTo>
                    <a:pt x="8416285" y="78740"/>
                  </a:lnTo>
                  <a:lnTo>
                    <a:pt x="841628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62025"/>
            <a:ext cx="2493849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0650" y="1062681"/>
            <a:ext cx="120586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Situated next to our all-weather pitch, Leverhulme Pavilion is the ideal space for yoga and dance classes. The class partition allows for stunning views across the grounds.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17892" y="3253465"/>
            <a:ext cx="34507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2282" y="4456624"/>
            <a:ext cx="7207018" cy="4801676"/>
            <a:chOff x="0" y="0"/>
            <a:chExt cx="7544244" cy="5026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44243" cy="5026352"/>
            </a:xfrm>
            <a:custGeom>
              <a:avLst/>
              <a:gdLst/>
              <a:ahLst/>
              <a:cxnLst/>
              <a:rect l="l" t="t" r="r" b="b"/>
              <a:pathLst>
                <a:path w="7544243" h="5026352">
                  <a:moveTo>
                    <a:pt x="7544243" y="279400"/>
                  </a:moveTo>
                  <a:lnTo>
                    <a:pt x="7544243" y="0"/>
                  </a:lnTo>
                  <a:lnTo>
                    <a:pt x="0" y="0"/>
                  </a:lnTo>
                  <a:lnTo>
                    <a:pt x="0" y="5026352"/>
                  </a:lnTo>
                  <a:lnTo>
                    <a:pt x="7544243" y="5026352"/>
                  </a:lnTo>
                  <a:lnTo>
                    <a:pt x="7544243" y="279400"/>
                  </a:lnTo>
                  <a:close/>
                  <a:moveTo>
                    <a:pt x="7465503" y="279400"/>
                  </a:moveTo>
                  <a:lnTo>
                    <a:pt x="7465503" y="4947612"/>
                  </a:lnTo>
                  <a:lnTo>
                    <a:pt x="78740" y="4947612"/>
                  </a:lnTo>
                  <a:lnTo>
                    <a:pt x="78740" y="78740"/>
                  </a:lnTo>
                  <a:lnTo>
                    <a:pt x="7465503" y="78740"/>
                  </a:lnTo>
                  <a:lnTo>
                    <a:pt x="7465503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028700" y="3368783"/>
            <a:ext cx="3993538" cy="2660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6703238" y="6597605"/>
            <a:ext cx="3993538" cy="2660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1" b="31"/>
          <a:stretch>
            <a:fillRect/>
          </a:stretch>
        </p:blipFill>
        <p:spPr>
          <a:xfrm>
            <a:off x="1028700" y="6597605"/>
            <a:ext cx="3993538" cy="266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9" r="19"/>
          <a:stretch>
            <a:fillRect/>
          </a:stretch>
        </p:blipFill>
        <p:spPr>
          <a:xfrm>
            <a:off x="6703238" y="3368783"/>
            <a:ext cx="3993538" cy="26606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703238" y="6597605"/>
            <a:ext cx="3993538" cy="2660695"/>
            <a:chOff x="0" y="0"/>
            <a:chExt cx="3081434" cy="2053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703238" y="3368783"/>
            <a:ext cx="3993538" cy="2660695"/>
            <a:chOff x="0" y="0"/>
            <a:chExt cx="3081434" cy="2053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3368783"/>
            <a:ext cx="3993538" cy="2660695"/>
            <a:chOff x="0" y="0"/>
            <a:chExt cx="3081434" cy="20530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6597605"/>
            <a:ext cx="3993538" cy="2660695"/>
            <a:chOff x="0" y="0"/>
            <a:chExt cx="3081434" cy="20530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962025"/>
            <a:ext cx="21717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Brookside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Brookside Pavilion is located in overlooking the peaceful countryside. Equipped with 2 halls, classrooms, kitchens and a playing field, Brookside Pavilion is ideal for a variety of sporting and social clubs and events.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23120" y="3311633"/>
            <a:ext cx="4436180" cy="30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Large Hall             £50.00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Small Hall              £25.00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Exclusive Use        £75.00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74453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737" b="988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0843" y="1114062"/>
            <a:ext cx="991320" cy="404394"/>
            <a:chOff x="0" y="0"/>
            <a:chExt cx="14009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400959" cy="69850"/>
            </a:xfrm>
            <a:custGeom>
              <a:avLst/>
              <a:gdLst/>
              <a:ahLst/>
              <a:cxnLst/>
              <a:rect l="l" t="t" r="r" b="b"/>
              <a:pathLst>
                <a:path w="1400959" h="69850">
                  <a:moveTo>
                    <a:pt x="11101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00959" y="69850"/>
                  </a:lnTo>
                  <a:lnTo>
                    <a:pt x="140095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62025"/>
            <a:ext cx="2954036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Netball Courts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Next to our all-weather astro pitch is 8 asphalt Netball courts; ideal for Summer evening practice. Alternatively, the quad is also marked and equipped for tennis and hockey.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1476" y="7939309"/>
            <a:ext cx="4505487" cy="46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Buenard"/>
              </a:rPr>
              <a:t>Netball Court          £30.00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306" y="9698866"/>
            <a:ext cx="4277570" cy="115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Buenard"/>
              </a:rPr>
              <a:t>All prices listed above are for 1 hour and not subject to negotiation.</a:t>
            </a:r>
          </a:p>
          <a:p>
            <a:pPr>
              <a:lnSpc>
                <a:spcPts val="3920"/>
              </a:lnSpc>
            </a:pPr>
            <a:endParaRPr lang="en-US" sz="120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696</Words>
  <Application>Microsoft Office PowerPoint</Application>
  <PresentationFormat>Custom</PresentationFormat>
  <Paragraphs>86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Buenard Bold</vt:lpstr>
      <vt:lpstr>Calibri</vt:lpstr>
      <vt:lpstr>Buenard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Hire Brochure 2020</dc:title>
  <dc:creator>Mr A Cruice</dc:creator>
  <cp:lastModifiedBy>Mrs C Griffiths-Jackson</cp:lastModifiedBy>
  <cp:revision>11</cp:revision>
  <dcterms:created xsi:type="dcterms:W3CDTF">2006-08-16T00:00:00Z</dcterms:created>
  <dcterms:modified xsi:type="dcterms:W3CDTF">2024-02-07T11:00:32Z</dcterms:modified>
  <dc:identifier>DAD0wIB5TKM</dc:identifier>
</cp:coreProperties>
</file>