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uenard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uenar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EEDAC-9B93-477B-AE20-453E9079549D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ED138-2C61-484E-ABEA-34338BD5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6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ED138-2C61-484E-ABEA-34338BD503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1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fS3RzS5w2M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jGKV0OxRkY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69070" y="1781416"/>
            <a:ext cx="4349859" cy="43430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76128" y="6364065"/>
            <a:ext cx="14335743" cy="404394"/>
            <a:chOff x="0" y="0"/>
            <a:chExt cx="20259646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20259646" cy="69850"/>
            </a:xfrm>
            <a:custGeom>
              <a:avLst/>
              <a:gdLst/>
              <a:ahLst/>
              <a:cxnLst/>
              <a:rect l="l" t="t" r="r" b="b"/>
              <a:pathLst>
                <a:path w="20259646" h="69850">
                  <a:moveTo>
                    <a:pt x="1996881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259646" y="69850"/>
                  </a:lnTo>
                  <a:lnTo>
                    <a:pt x="20259646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496006" y="6900446"/>
            <a:ext cx="7295988" cy="1448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4274">
                <a:solidFill>
                  <a:srgbClr val="022650"/>
                </a:solidFill>
                <a:latin typeface="Buenard Bold"/>
              </a:rPr>
              <a:t>Facility Hire Brochure</a:t>
            </a:r>
          </a:p>
          <a:p>
            <a:pPr algn="ctr">
              <a:lnSpc>
                <a:spcPts val="5984"/>
              </a:lnSpc>
              <a:spcBef>
                <a:spcPct val="0"/>
              </a:spcBef>
            </a:pPr>
            <a:r>
              <a:rPr lang="en-US" sz="4274">
                <a:solidFill>
                  <a:srgbClr val="022650"/>
                </a:solidFill>
                <a:latin typeface="Buenard Bold"/>
              </a:rPr>
              <a:t>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41526" y="7096405"/>
            <a:ext cx="1033077" cy="1033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096405"/>
            <a:ext cx="1033077" cy="10330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51604" y="7096405"/>
            <a:ext cx="1033077" cy="103307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86075" y="3341738"/>
            <a:ext cx="12515850" cy="241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For enquiries on dates and times, or for more information please contact:</a:t>
            </a:r>
          </a:p>
          <a:p>
            <a:pPr algn="ctr">
              <a:lnSpc>
                <a:spcPts val="3919"/>
              </a:lnSpc>
            </a:pPr>
            <a:endParaRPr lang="en-US" sz="2800">
              <a:solidFill>
                <a:srgbClr val="000000"/>
              </a:solidFill>
              <a:latin typeface="Buenard"/>
            </a:endParaR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uenard"/>
              </a:rPr>
              <a:t>Telephone: 01204 434797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uenard"/>
              </a:rPr>
              <a:t>Email: info@bssleisure.com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Buenard"/>
              </a:rPr>
              <a:t>Web: https://www.bssleisure.com/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20753" y="7348804"/>
            <a:ext cx="1903636" cy="47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/bssleisure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10417" y="7348804"/>
            <a:ext cx="1903636" cy="47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@bssleisure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355664" y="7348804"/>
            <a:ext cx="1903636" cy="47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@bssleisure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33309" y="1111596"/>
            <a:ext cx="986388" cy="404394"/>
            <a:chOff x="0" y="0"/>
            <a:chExt cx="139398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393989" cy="69850"/>
            </a:xfrm>
            <a:custGeom>
              <a:avLst/>
              <a:gdLst/>
              <a:ahLst/>
              <a:cxnLst/>
              <a:rect l="l" t="t" r="r" b="b"/>
              <a:pathLst>
                <a:path w="1393989" h="69850">
                  <a:moveTo>
                    <a:pt x="11031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3989" y="69850"/>
                  </a:lnTo>
                  <a:lnTo>
                    <a:pt x="139398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125178"/>
            <a:ext cx="11760420" cy="6133122"/>
          </a:xfrm>
          <a:prstGeom prst="rect">
            <a:avLst/>
          </a:prstGeom>
        </p:spPr>
      </p:pic>
      <p:pic>
        <p:nvPicPr>
          <p:cNvPr id="11" name="mfS3RzS5w2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85794" y="748117"/>
            <a:ext cx="3764872" cy="2117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D0D8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8"/>
          <p:cNvSpPr txBox="1"/>
          <p:nvPr/>
        </p:nvSpPr>
        <p:spPr>
          <a:xfrm>
            <a:off x="1028700" y="962025"/>
            <a:ext cx="4561818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Bolton School Campus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85794" y="3340208"/>
            <a:ext cx="4211606" cy="6412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1. Centre Arch and Main Entrance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2. The Riley Sixth Form Centre, Reception and Security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3.  Girls' Division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4. Girls’ Division Girls’ Division Great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5. Girls’ Division Dining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6. Girls’ Division Junior School (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Hesketh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House)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7. Boys’ Division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8. Boys’ Division Great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9. Boys’ Division Dining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10. Boys’ Division 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Kroto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Chemistry Building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11. Boys’ Division Junior School (Park Road)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12. Infant School (Beech House)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13. Bolton School Nursery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14. 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Kidzone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Wraparound Childcare and Nursery Class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15. School Uniform Shop (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Monkhouses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)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16. Arts and Conference Centre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17. Swimming Pool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18. Sports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19. BSSL Events &amp; Lettings Office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20. 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Tillotson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Pavilion &amp; Fitness Centre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21. Sports Changing Rooms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22. Green Pavilion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23. 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Leverhulme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Pavilion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24. 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Leverhulme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All-Weather Pitch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25. 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Leverhulme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Netball Courts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39400" y="1174348"/>
            <a:ext cx="227279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Buenard"/>
              </a:rPr>
              <a:t>C</a:t>
            </a:r>
            <a:r>
              <a:rPr lang="en-US" sz="1800" dirty="0" smtClean="0">
                <a:solidFill>
                  <a:srgbClr val="000000"/>
                </a:solidFill>
                <a:latin typeface="Buenard"/>
              </a:rPr>
              <a:t>lick </a:t>
            </a:r>
            <a:r>
              <a:rPr lang="en-US" sz="1800" dirty="0">
                <a:solidFill>
                  <a:srgbClr val="000000"/>
                </a:solidFill>
                <a:latin typeface="Buenard"/>
              </a:rPr>
              <a:t>on our video for an overview of Bolton School campus!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 dirty="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33309" y="1111596"/>
            <a:ext cx="986388" cy="404394"/>
            <a:chOff x="0" y="0"/>
            <a:chExt cx="139398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393989" cy="69850"/>
            </a:xfrm>
            <a:custGeom>
              <a:avLst/>
              <a:gdLst/>
              <a:ahLst/>
              <a:cxnLst/>
              <a:rect l="l" t="t" r="r" b="b"/>
              <a:pathLst>
                <a:path w="1393989" h="69850">
                  <a:moveTo>
                    <a:pt x="11031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3989" y="69850"/>
                  </a:lnTo>
                  <a:lnTo>
                    <a:pt x="139398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0" r="2123"/>
          <a:stretch>
            <a:fillRect/>
          </a:stretch>
        </p:blipFill>
        <p:spPr>
          <a:xfrm>
            <a:off x="0" y="2504568"/>
            <a:ext cx="18288000" cy="527786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2504568"/>
            <a:ext cx="18288000" cy="5277864"/>
            <a:chOff x="0" y="0"/>
            <a:chExt cx="14111111" cy="40724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111111" cy="4072426"/>
            </a:xfrm>
            <a:custGeom>
              <a:avLst/>
              <a:gdLst/>
              <a:ahLst/>
              <a:cxnLst/>
              <a:rect l="l" t="t" r="r" b="b"/>
              <a:pathLst>
                <a:path w="14111111" h="4072426">
                  <a:moveTo>
                    <a:pt x="14111111" y="279400"/>
                  </a:moveTo>
                  <a:lnTo>
                    <a:pt x="14111111" y="0"/>
                  </a:lnTo>
                  <a:lnTo>
                    <a:pt x="0" y="0"/>
                  </a:lnTo>
                  <a:lnTo>
                    <a:pt x="0" y="4072426"/>
                  </a:lnTo>
                  <a:lnTo>
                    <a:pt x="14111111" y="4072426"/>
                  </a:lnTo>
                  <a:lnTo>
                    <a:pt x="14111111" y="279400"/>
                  </a:lnTo>
                  <a:close/>
                  <a:moveTo>
                    <a:pt x="14032371" y="279400"/>
                  </a:moveTo>
                  <a:lnTo>
                    <a:pt x="14032371" y="3993686"/>
                  </a:lnTo>
                  <a:lnTo>
                    <a:pt x="78740" y="3993686"/>
                  </a:lnTo>
                  <a:lnTo>
                    <a:pt x="78740" y="78740"/>
                  </a:lnTo>
                  <a:lnTo>
                    <a:pt x="14032371" y="78740"/>
                  </a:lnTo>
                  <a:lnTo>
                    <a:pt x="14032371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62025"/>
            <a:ext cx="2265551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Sports Hall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43450" y="1062681"/>
            <a:ext cx="125158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Our recently refurbished Sports Hall is equipped with a variety of markings for a range of indoor sports. Spectators are welcome to watch from our viewing gallery.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61476" y="7939309"/>
            <a:ext cx="4505487" cy="1926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Full Court                        £43.00</a:t>
            </a:r>
          </a:p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Half Court                       £25.00</a:t>
            </a:r>
          </a:p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Badminton Court          £11.00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001375" y="7939309"/>
            <a:ext cx="544846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Cricket Lane                              </a:t>
            </a:r>
            <a:r>
              <a:rPr lang="en-US" sz="2800" dirty="0" smtClean="0">
                <a:solidFill>
                  <a:srgbClr val="000000"/>
                </a:solidFill>
                <a:latin typeface="Buenard"/>
              </a:rPr>
              <a:t>£25.00</a:t>
            </a:r>
            <a:endParaRPr lang="en-US" sz="28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2 or more Cricket Lanes         </a:t>
            </a:r>
            <a:r>
              <a:rPr lang="en-US" sz="2800" dirty="0" smtClean="0">
                <a:solidFill>
                  <a:srgbClr val="000000"/>
                </a:solidFill>
                <a:latin typeface="Buenard"/>
              </a:rPr>
              <a:t>£</a:t>
            </a:r>
            <a:r>
              <a:rPr lang="en-US" sz="2800" dirty="0" smtClean="0">
                <a:solidFill>
                  <a:srgbClr val="000000"/>
                </a:solidFill>
                <a:latin typeface="Buenard"/>
              </a:rPr>
              <a:t>50</a:t>
            </a:r>
            <a:r>
              <a:rPr lang="en-US" sz="2800" dirty="0" smtClean="0">
                <a:solidFill>
                  <a:srgbClr val="000000"/>
                </a:solidFill>
                <a:latin typeface="Buenard"/>
              </a:rPr>
              <a:t>.00</a:t>
            </a:r>
            <a:endParaRPr lang="en-US" sz="28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274453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88586" y="2504568"/>
            <a:ext cx="10470714" cy="675373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333309" y="1111596"/>
            <a:ext cx="986388" cy="404394"/>
            <a:chOff x="0" y="0"/>
            <a:chExt cx="1393989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1393989" cy="69850"/>
            </a:xfrm>
            <a:custGeom>
              <a:avLst/>
              <a:gdLst/>
              <a:ahLst/>
              <a:cxnLst/>
              <a:rect l="l" t="t" r="r" b="b"/>
              <a:pathLst>
                <a:path w="1393989" h="69850">
                  <a:moveTo>
                    <a:pt x="11031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3989" y="69850"/>
                  </a:lnTo>
                  <a:lnTo>
                    <a:pt x="139398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788586" y="2504568"/>
            <a:ext cx="10470714" cy="6753732"/>
            <a:chOff x="0" y="0"/>
            <a:chExt cx="8079255" cy="52112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79255" cy="5211213"/>
            </a:xfrm>
            <a:custGeom>
              <a:avLst/>
              <a:gdLst/>
              <a:ahLst/>
              <a:cxnLst/>
              <a:rect l="l" t="t" r="r" b="b"/>
              <a:pathLst>
                <a:path w="8079255" h="5211213">
                  <a:moveTo>
                    <a:pt x="8079255" y="279400"/>
                  </a:moveTo>
                  <a:lnTo>
                    <a:pt x="8079255" y="0"/>
                  </a:lnTo>
                  <a:lnTo>
                    <a:pt x="0" y="0"/>
                  </a:lnTo>
                  <a:lnTo>
                    <a:pt x="0" y="5211213"/>
                  </a:lnTo>
                  <a:lnTo>
                    <a:pt x="8079255" y="5211213"/>
                  </a:lnTo>
                  <a:lnTo>
                    <a:pt x="8079255" y="279400"/>
                  </a:lnTo>
                  <a:close/>
                  <a:moveTo>
                    <a:pt x="8000515" y="279400"/>
                  </a:moveTo>
                  <a:lnTo>
                    <a:pt x="8000515" y="5132473"/>
                  </a:lnTo>
                  <a:lnTo>
                    <a:pt x="78740" y="5132473"/>
                  </a:lnTo>
                  <a:lnTo>
                    <a:pt x="78740" y="78740"/>
                  </a:lnTo>
                  <a:lnTo>
                    <a:pt x="8000515" y="78740"/>
                  </a:lnTo>
                  <a:lnTo>
                    <a:pt x="8000515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62025"/>
            <a:ext cx="3153415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Swimming Pool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43450" y="1062681"/>
            <a:ext cx="125158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The Swimming Pool is 25m, has 5 lanes and is equipped for water polo matches and swimming galas. The depth of the pool ranges from 0.9m to 2m. 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3384291"/>
            <a:ext cx="3543300" cy="4501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799" dirty="0">
                <a:solidFill>
                  <a:srgbClr val="000000"/>
                </a:solidFill>
                <a:latin typeface="Buenard"/>
              </a:rPr>
              <a:t>Pool Hire               £55.00</a:t>
            </a:r>
          </a:p>
          <a:p>
            <a:pPr>
              <a:lnSpc>
                <a:spcPts val="3920"/>
              </a:lnSpc>
            </a:pPr>
            <a:endParaRPr lang="en-US" sz="2799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Single Lane           £7.50</a:t>
            </a:r>
          </a:p>
          <a:p>
            <a:pPr>
              <a:lnSpc>
                <a:spcPts val="3920"/>
              </a:lnSpc>
            </a:pPr>
            <a:endParaRPr lang="en-US" sz="2800" dirty="0" smtClean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</a:pPr>
            <a:r>
              <a:rPr lang="en-US" sz="2800" dirty="0" smtClean="0">
                <a:solidFill>
                  <a:srgbClr val="000000"/>
                </a:solidFill>
                <a:latin typeface="Buenard"/>
              </a:rPr>
              <a:t>Public Swim</a:t>
            </a:r>
            <a:endParaRPr lang="en-US" sz="28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Adult Entry           £4.50</a:t>
            </a:r>
          </a:p>
          <a:p>
            <a:pPr>
              <a:lnSpc>
                <a:spcPts val="3920"/>
              </a:lnSpc>
            </a:pPr>
            <a:endParaRPr lang="en-US" sz="2800" dirty="0" smtClean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</a:pPr>
            <a:r>
              <a:rPr lang="en-US" sz="2800" dirty="0" smtClean="0">
                <a:solidFill>
                  <a:srgbClr val="000000"/>
                </a:solidFill>
                <a:latin typeface="Buenard"/>
              </a:rPr>
              <a:t>Public Swim</a:t>
            </a:r>
            <a:endParaRPr lang="en-US" sz="28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Junior Entry          £1.90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4306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33309" y="1111596"/>
            <a:ext cx="986388" cy="404394"/>
            <a:chOff x="0" y="0"/>
            <a:chExt cx="139398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393989" cy="69850"/>
            </a:xfrm>
            <a:custGeom>
              <a:avLst/>
              <a:gdLst/>
              <a:ahLst/>
              <a:cxnLst/>
              <a:rect l="l" t="t" r="r" b="b"/>
              <a:pathLst>
                <a:path w="1393989" h="69850">
                  <a:moveTo>
                    <a:pt x="11031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3989" y="69850"/>
                  </a:lnTo>
                  <a:lnTo>
                    <a:pt x="139398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4851" b="4851"/>
          <a:stretch>
            <a:fillRect/>
          </a:stretch>
        </p:blipFill>
        <p:spPr>
          <a:xfrm>
            <a:off x="1028700" y="2504568"/>
            <a:ext cx="9972675" cy="675373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2504568"/>
            <a:ext cx="9972675" cy="6753732"/>
            <a:chOff x="0" y="0"/>
            <a:chExt cx="7694965" cy="52112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94965" cy="5211213"/>
            </a:xfrm>
            <a:custGeom>
              <a:avLst/>
              <a:gdLst/>
              <a:ahLst/>
              <a:cxnLst/>
              <a:rect l="l" t="t" r="r" b="b"/>
              <a:pathLst>
                <a:path w="7694965" h="5211213">
                  <a:moveTo>
                    <a:pt x="7694965" y="279400"/>
                  </a:moveTo>
                  <a:lnTo>
                    <a:pt x="7694965" y="0"/>
                  </a:lnTo>
                  <a:lnTo>
                    <a:pt x="0" y="0"/>
                  </a:lnTo>
                  <a:lnTo>
                    <a:pt x="0" y="5211213"/>
                  </a:lnTo>
                  <a:lnTo>
                    <a:pt x="7694965" y="5211213"/>
                  </a:lnTo>
                  <a:lnTo>
                    <a:pt x="7694965" y="279400"/>
                  </a:lnTo>
                  <a:close/>
                  <a:moveTo>
                    <a:pt x="7616225" y="279400"/>
                  </a:moveTo>
                  <a:lnTo>
                    <a:pt x="7616225" y="5132473"/>
                  </a:lnTo>
                  <a:lnTo>
                    <a:pt x="78740" y="5132473"/>
                  </a:lnTo>
                  <a:lnTo>
                    <a:pt x="78740" y="78740"/>
                  </a:lnTo>
                  <a:lnTo>
                    <a:pt x="7616225" y="78740"/>
                  </a:lnTo>
                  <a:lnTo>
                    <a:pt x="7616225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62025"/>
            <a:ext cx="3084261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Hesketh House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43450" y="1062681"/>
            <a:ext cx="125158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Located in the Girls' Junior School the hall is ideal for birthday parties, yoga and dance classes. A stage is situated at one end of the hall.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58650" y="4873679"/>
            <a:ext cx="340995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Buenard"/>
              </a:rPr>
              <a:t>Hall Hire            £25.00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74453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13015" b="26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4111111" cy="793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11111" cy="7937500"/>
            </a:xfrm>
            <a:custGeom>
              <a:avLst/>
              <a:gdLst/>
              <a:ahLst/>
              <a:cxnLst/>
              <a:rect l="l" t="t" r="r" b="b"/>
              <a:pathLst>
                <a:path w="14111111" h="7937500">
                  <a:moveTo>
                    <a:pt x="14111111" y="279400"/>
                  </a:moveTo>
                  <a:lnTo>
                    <a:pt x="14111111" y="0"/>
                  </a:lnTo>
                  <a:lnTo>
                    <a:pt x="0" y="0"/>
                  </a:lnTo>
                  <a:lnTo>
                    <a:pt x="0" y="7937500"/>
                  </a:lnTo>
                  <a:lnTo>
                    <a:pt x="14111111" y="7937500"/>
                  </a:lnTo>
                  <a:lnTo>
                    <a:pt x="14111111" y="279400"/>
                  </a:lnTo>
                  <a:close/>
                  <a:moveTo>
                    <a:pt x="14032371" y="279400"/>
                  </a:moveTo>
                  <a:lnTo>
                    <a:pt x="14032371" y="7858760"/>
                  </a:lnTo>
                  <a:lnTo>
                    <a:pt x="78740" y="7858760"/>
                  </a:lnTo>
                  <a:lnTo>
                    <a:pt x="78740" y="78740"/>
                  </a:lnTo>
                  <a:lnTo>
                    <a:pt x="14032371" y="78740"/>
                  </a:lnTo>
                  <a:lnTo>
                    <a:pt x="14032371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23878" y="1468784"/>
            <a:ext cx="1700763" cy="404394"/>
            <a:chOff x="0" y="0"/>
            <a:chExt cx="2403562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2403562" cy="69850"/>
            </a:xfrm>
            <a:custGeom>
              <a:avLst/>
              <a:gdLst/>
              <a:ahLst/>
              <a:cxnLst/>
              <a:rect l="l" t="t" r="r" b="b"/>
              <a:pathLst>
                <a:path w="2403562" h="69850">
                  <a:moveTo>
                    <a:pt x="211273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03562" y="69850"/>
                  </a:lnTo>
                  <a:lnTo>
                    <a:pt x="2403562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14" name="ZjGKV0OxRk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496799" y="6579393"/>
            <a:ext cx="4822238" cy="2712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D0D8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9"/>
          <p:cNvSpPr txBox="1"/>
          <p:nvPr/>
        </p:nvSpPr>
        <p:spPr>
          <a:xfrm>
            <a:off x="1028700" y="962025"/>
            <a:ext cx="3531875" cy="130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</a:pPr>
            <a:r>
              <a:rPr lang="en-US" sz="3801">
                <a:solidFill>
                  <a:srgbClr val="000000"/>
                </a:solidFill>
                <a:latin typeface="Buenard"/>
              </a:rPr>
              <a:t>Leverhulme </a:t>
            </a:r>
          </a:p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All-weather Astro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00650" y="1062681"/>
            <a:ext cx="12058650" cy="241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Our state-of-the-art all-weather 3G  pitch is located off-site of the main school complex.  The facility includes markings for football, hockey and lacrosse, run-offs, dug-outs, a spectator area, floodlights changing rooms and parking. The pitch can be split into halves and thirds.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61476" y="7939309"/>
            <a:ext cx="4505487" cy="95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Buenard"/>
              </a:rPr>
              <a:t>Full Pitch           £50.00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Buenard"/>
              </a:rPr>
              <a:t>1/3 Pitch             £35.00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4306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FFFFFF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FFFFFF"/>
              </a:solidFill>
              <a:latin typeface="Buenar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496800" y="5660915"/>
            <a:ext cx="4762500" cy="939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smtClean="0">
                <a:solidFill>
                  <a:srgbClr val="FFFFFF"/>
                </a:solidFill>
                <a:latin typeface="Buenard"/>
              </a:rPr>
              <a:t>Click </a:t>
            </a:r>
            <a:r>
              <a:rPr lang="en-US" sz="1800" dirty="0">
                <a:solidFill>
                  <a:srgbClr val="FFFFFF"/>
                </a:solidFill>
                <a:latin typeface="Buenard"/>
              </a:rPr>
              <a:t>on our video for an overview of the </a:t>
            </a:r>
            <a:r>
              <a:rPr lang="en-US" sz="1800" dirty="0" err="1">
                <a:solidFill>
                  <a:srgbClr val="FFFFFF"/>
                </a:solidFill>
                <a:latin typeface="Buenard"/>
              </a:rPr>
              <a:t>Leverhulme</a:t>
            </a:r>
            <a:r>
              <a:rPr lang="en-US" sz="1800" dirty="0">
                <a:solidFill>
                  <a:srgbClr val="FFFFFF"/>
                </a:solidFill>
                <a:latin typeface="Buenard"/>
              </a:rPr>
              <a:t> Pavilion and pitch!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dirty="0">
              <a:solidFill>
                <a:srgbClr val="FFFFFF"/>
              </a:solidFill>
              <a:latin typeface="Buen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6146" y="1471052"/>
            <a:ext cx="1705299" cy="404394"/>
            <a:chOff x="0" y="0"/>
            <a:chExt cx="2409973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2409973" cy="69850"/>
            </a:xfrm>
            <a:custGeom>
              <a:avLst/>
              <a:gdLst/>
              <a:ahLst/>
              <a:cxnLst/>
              <a:rect l="l" t="t" r="r" b="b"/>
              <a:pathLst>
                <a:path w="2409973" h="69850">
                  <a:moveTo>
                    <a:pt x="211914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09973" y="69850"/>
                  </a:lnTo>
                  <a:lnTo>
                    <a:pt x="2409973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5791" y="3192143"/>
            <a:ext cx="8088209" cy="60661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31" b="31"/>
          <a:stretch>
            <a:fillRect/>
          </a:stretch>
        </p:blipFill>
        <p:spPr>
          <a:xfrm>
            <a:off x="10052282" y="4456624"/>
            <a:ext cx="7207018" cy="480167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3192143"/>
            <a:ext cx="8115300" cy="6066157"/>
            <a:chOff x="0" y="0"/>
            <a:chExt cx="8495025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495025" cy="6350000"/>
            </a:xfrm>
            <a:custGeom>
              <a:avLst/>
              <a:gdLst/>
              <a:ahLst/>
              <a:cxnLst/>
              <a:rect l="l" t="t" r="r" b="b"/>
              <a:pathLst>
                <a:path w="8495025" h="6350000">
                  <a:moveTo>
                    <a:pt x="8495025" y="279400"/>
                  </a:moveTo>
                  <a:lnTo>
                    <a:pt x="8495025" y="0"/>
                  </a:lnTo>
                  <a:lnTo>
                    <a:pt x="0" y="0"/>
                  </a:lnTo>
                  <a:lnTo>
                    <a:pt x="0" y="6350000"/>
                  </a:lnTo>
                  <a:lnTo>
                    <a:pt x="8495025" y="6350000"/>
                  </a:lnTo>
                  <a:lnTo>
                    <a:pt x="8495025" y="279400"/>
                  </a:lnTo>
                  <a:close/>
                  <a:moveTo>
                    <a:pt x="8416285" y="279400"/>
                  </a:moveTo>
                  <a:lnTo>
                    <a:pt x="8416285" y="6271260"/>
                  </a:lnTo>
                  <a:lnTo>
                    <a:pt x="78740" y="6271260"/>
                  </a:lnTo>
                  <a:lnTo>
                    <a:pt x="78740" y="78740"/>
                  </a:lnTo>
                  <a:lnTo>
                    <a:pt x="8416285" y="78740"/>
                  </a:lnTo>
                  <a:lnTo>
                    <a:pt x="8416285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28700" y="962025"/>
            <a:ext cx="2493849" cy="130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</a:pPr>
            <a:r>
              <a:rPr lang="en-US" sz="3801">
                <a:solidFill>
                  <a:srgbClr val="000000"/>
                </a:solidFill>
                <a:latin typeface="Buenard"/>
              </a:rPr>
              <a:t>Leverhulme </a:t>
            </a:r>
          </a:p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Pavilion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00650" y="1062681"/>
            <a:ext cx="120586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Situated next to our all-weather pitch, Leverhulme Pavilion is the ideal space for yoga and dance classes. The class partition allows for stunning views across the grounds.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17892" y="3253465"/>
            <a:ext cx="3450707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Buenard"/>
              </a:rPr>
              <a:t>Hall Hire            £25.00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052282" y="4456624"/>
            <a:ext cx="7207018" cy="4801676"/>
            <a:chOff x="0" y="0"/>
            <a:chExt cx="7544244" cy="50263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544243" cy="5026352"/>
            </a:xfrm>
            <a:custGeom>
              <a:avLst/>
              <a:gdLst/>
              <a:ahLst/>
              <a:cxnLst/>
              <a:rect l="l" t="t" r="r" b="b"/>
              <a:pathLst>
                <a:path w="7544243" h="5026352">
                  <a:moveTo>
                    <a:pt x="7544243" y="279400"/>
                  </a:moveTo>
                  <a:lnTo>
                    <a:pt x="7544243" y="0"/>
                  </a:lnTo>
                  <a:lnTo>
                    <a:pt x="0" y="0"/>
                  </a:lnTo>
                  <a:lnTo>
                    <a:pt x="0" y="5026352"/>
                  </a:lnTo>
                  <a:lnTo>
                    <a:pt x="7544243" y="5026352"/>
                  </a:lnTo>
                  <a:lnTo>
                    <a:pt x="7544243" y="279400"/>
                  </a:lnTo>
                  <a:close/>
                  <a:moveTo>
                    <a:pt x="7465503" y="279400"/>
                  </a:moveTo>
                  <a:lnTo>
                    <a:pt x="7465503" y="4947612"/>
                  </a:lnTo>
                  <a:lnTo>
                    <a:pt x="78740" y="4947612"/>
                  </a:lnTo>
                  <a:lnTo>
                    <a:pt x="78740" y="78740"/>
                  </a:lnTo>
                  <a:lnTo>
                    <a:pt x="7465503" y="78740"/>
                  </a:lnTo>
                  <a:lnTo>
                    <a:pt x="7465503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3274453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6146" y="1471052"/>
            <a:ext cx="1705299" cy="404394"/>
            <a:chOff x="0" y="0"/>
            <a:chExt cx="2409973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2409973" cy="69850"/>
            </a:xfrm>
            <a:custGeom>
              <a:avLst/>
              <a:gdLst/>
              <a:ahLst/>
              <a:cxnLst/>
              <a:rect l="l" t="t" r="r" b="b"/>
              <a:pathLst>
                <a:path w="2409973" h="69850">
                  <a:moveTo>
                    <a:pt x="211914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09973" y="69850"/>
                  </a:lnTo>
                  <a:lnTo>
                    <a:pt x="2409973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9" r="19"/>
          <a:stretch>
            <a:fillRect/>
          </a:stretch>
        </p:blipFill>
        <p:spPr>
          <a:xfrm>
            <a:off x="1028700" y="3368783"/>
            <a:ext cx="3993538" cy="2660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31" b="31"/>
          <a:stretch>
            <a:fillRect/>
          </a:stretch>
        </p:blipFill>
        <p:spPr>
          <a:xfrm>
            <a:off x="6703238" y="6597605"/>
            <a:ext cx="3993538" cy="26606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31" b="31"/>
          <a:stretch>
            <a:fillRect/>
          </a:stretch>
        </p:blipFill>
        <p:spPr>
          <a:xfrm>
            <a:off x="1028700" y="6597605"/>
            <a:ext cx="3993538" cy="2660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9" r="19"/>
          <a:stretch>
            <a:fillRect/>
          </a:stretch>
        </p:blipFill>
        <p:spPr>
          <a:xfrm>
            <a:off x="6703238" y="3368783"/>
            <a:ext cx="3993538" cy="266069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703238" y="6597605"/>
            <a:ext cx="3993538" cy="2660695"/>
            <a:chOff x="0" y="0"/>
            <a:chExt cx="3081434" cy="20530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81434" cy="2053005"/>
            </a:xfrm>
            <a:custGeom>
              <a:avLst/>
              <a:gdLst/>
              <a:ahLst/>
              <a:cxnLst/>
              <a:rect l="l" t="t" r="r" b="b"/>
              <a:pathLst>
                <a:path w="3081434" h="2053005">
                  <a:moveTo>
                    <a:pt x="3081434" y="279400"/>
                  </a:moveTo>
                  <a:lnTo>
                    <a:pt x="3081434" y="0"/>
                  </a:lnTo>
                  <a:lnTo>
                    <a:pt x="0" y="0"/>
                  </a:lnTo>
                  <a:lnTo>
                    <a:pt x="0" y="2053005"/>
                  </a:lnTo>
                  <a:lnTo>
                    <a:pt x="3081434" y="2053005"/>
                  </a:lnTo>
                  <a:lnTo>
                    <a:pt x="3081434" y="279400"/>
                  </a:lnTo>
                  <a:close/>
                  <a:moveTo>
                    <a:pt x="3002694" y="279400"/>
                  </a:moveTo>
                  <a:lnTo>
                    <a:pt x="3002694" y="1974265"/>
                  </a:lnTo>
                  <a:lnTo>
                    <a:pt x="78740" y="1974265"/>
                  </a:lnTo>
                  <a:lnTo>
                    <a:pt x="78740" y="78740"/>
                  </a:lnTo>
                  <a:lnTo>
                    <a:pt x="3002694" y="78740"/>
                  </a:lnTo>
                  <a:lnTo>
                    <a:pt x="3002694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703238" y="3368783"/>
            <a:ext cx="3993538" cy="2660695"/>
            <a:chOff x="0" y="0"/>
            <a:chExt cx="3081434" cy="20530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81434" cy="2053005"/>
            </a:xfrm>
            <a:custGeom>
              <a:avLst/>
              <a:gdLst/>
              <a:ahLst/>
              <a:cxnLst/>
              <a:rect l="l" t="t" r="r" b="b"/>
              <a:pathLst>
                <a:path w="3081434" h="2053005">
                  <a:moveTo>
                    <a:pt x="3081434" y="279400"/>
                  </a:moveTo>
                  <a:lnTo>
                    <a:pt x="3081434" y="0"/>
                  </a:lnTo>
                  <a:lnTo>
                    <a:pt x="0" y="0"/>
                  </a:lnTo>
                  <a:lnTo>
                    <a:pt x="0" y="2053005"/>
                  </a:lnTo>
                  <a:lnTo>
                    <a:pt x="3081434" y="2053005"/>
                  </a:lnTo>
                  <a:lnTo>
                    <a:pt x="3081434" y="279400"/>
                  </a:lnTo>
                  <a:close/>
                  <a:moveTo>
                    <a:pt x="3002694" y="279400"/>
                  </a:moveTo>
                  <a:lnTo>
                    <a:pt x="3002694" y="1974265"/>
                  </a:lnTo>
                  <a:lnTo>
                    <a:pt x="78740" y="1974265"/>
                  </a:lnTo>
                  <a:lnTo>
                    <a:pt x="78740" y="78740"/>
                  </a:lnTo>
                  <a:lnTo>
                    <a:pt x="3002694" y="78740"/>
                  </a:lnTo>
                  <a:lnTo>
                    <a:pt x="3002694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3368783"/>
            <a:ext cx="3993538" cy="2660695"/>
            <a:chOff x="0" y="0"/>
            <a:chExt cx="3081434" cy="205300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81434" cy="2053005"/>
            </a:xfrm>
            <a:custGeom>
              <a:avLst/>
              <a:gdLst/>
              <a:ahLst/>
              <a:cxnLst/>
              <a:rect l="l" t="t" r="r" b="b"/>
              <a:pathLst>
                <a:path w="3081434" h="2053005">
                  <a:moveTo>
                    <a:pt x="3081434" y="279400"/>
                  </a:moveTo>
                  <a:lnTo>
                    <a:pt x="3081434" y="0"/>
                  </a:lnTo>
                  <a:lnTo>
                    <a:pt x="0" y="0"/>
                  </a:lnTo>
                  <a:lnTo>
                    <a:pt x="0" y="2053005"/>
                  </a:lnTo>
                  <a:lnTo>
                    <a:pt x="3081434" y="2053005"/>
                  </a:lnTo>
                  <a:lnTo>
                    <a:pt x="3081434" y="279400"/>
                  </a:lnTo>
                  <a:close/>
                  <a:moveTo>
                    <a:pt x="3002694" y="279400"/>
                  </a:moveTo>
                  <a:lnTo>
                    <a:pt x="3002694" y="1974265"/>
                  </a:lnTo>
                  <a:lnTo>
                    <a:pt x="78740" y="1974265"/>
                  </a:lnTo>
                  <a:lnTo>
                    <a:pt x="78740" y="78740"/>
                  </a:lnTo>
                  <a:lnTo>
                    <a:pt x="3002694" y="78740"/>
                  </a:lnTo>
                  <a:lnTo>
                    <a:pt x="3002694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28700" y="6597605"/>
            <a:ext cx="3993538" cy="2660695"/>
            <a:chOff x="0" y="0"/>
            <a:chExt cx="3081434" cy="20530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81434" cy="2053005"/>
            </a:xfrm>
            <a:custGeom>
              <a:avLst/>
              <a:gdLst/>
              <a:ahLst/>
              <a:cxnLst/>
              <a:rect l="l" t="t" r="r" b="b"/>
              <a:pathLst>
                <a:path w="3081434" h="2053005">
                  <a:moveTo>
                    <a:pt x="3081434" y="279400"/>
                  </a:moveTo>
                  <a:lnTo>
                    <a:pt x="3081434" y="0"/>
                  </a:lnTo>
                  <a:lnTo>
                    <a:pt x="0" y="0"/>
                  </a:lnTo>
                  <a:lnTo>
                    <a:pt x="0" y="2053005"/>
                  </a:lnTo>
                  <a:lnTo>
                    <a:pt x="3081434" y="2053005"/>
                  </a:lnTo>
                  <a:lnTo>
                    <a:pt x="3081434" y="279400"/>
                  </a:lnTo>
                  <a:close/>
                  <a:moveTo>
                    <a:pt x="3002694" y="279400"/>
                  </a:moveTo>
                  <a:lnTo>
                    <a:pt x="3002694" y="1974265"/>
                  </a:lnTo>
                  <a:lnTo>
                    <a:pt x="78740" y="1974265"/>
                  </a:lnTo>
                  <a:lnTo>
                    <a:pt x="78740" y="78740"/>
                  </a:lnTo>
                  <a:lnTo>
                    <a:pt x="3002694" y="78740"/>
                  </a:lnTo>
                  <a:lnTo>
                    <a:pt x="3002694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028700" y="962025"/>
            <a:ext cx="2171700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22"/>
              </a:lnSpc>
            </a:pPr>
            <a:r>
              <a:rPr lang="en-US" sz="3801" dirty="0">
                <a:solidFill>
                  <a:srgbClr val="000000"/>
                </a:solidFill>
                <a:latin typeface="Buenard"/>
              </a:rPr>
              <a:t>Brookside</a:t>
            </a:r>
          </a:p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 dirty="0">
                <a:solidFill>
                  <a:srgbClr val="000000"/>
                </a:solidFill>
                <a:latin typeface="Buenard"/>
              </a:rPr>
              <a:t>Pavilion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43450" y="1062681"/>
            <a:ext cx="125158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Brookside Pavilion is located in overlooking the peaceful countryside. Equipped with 2 halls, classrooms, kitchens and a playing field, Brookside Pavilion is ideal for a variety of sporting and social clubs and events.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23120" y="3311633"/>
            <a:ext cx="4436180" cy="352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10"/>
              </a:lnSpc>
            </a:pPr>
            <a:r>
              <a:rPr lang="en-US" sz="2864">
                <a:solidFill>
                  <a:srgbClr val="000000"/>
                </a:solidFill>
                <a:latin typeface="Buenard"/>
              </a:rPr>
              <a:t>Large Hall             £50.00</a:t>
            </a:r>
          </a:p>
          <a:p>
            <a:pPr>
              <a:lnSpc>
                <a:spcPts val="4010"/>
              </a:lnSpc>
            </a:pPr>
            <a:endParaRPr lang="en-US" sz="2864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4010"/>
              </a:lnSpc>
            </a:pPr>
            <a:r>
              <a:rPr lang="en-US" sz="2864">
                <a:solidFill>
                  <a:srgbClr val="000000"/>
                </a:solidFill>
                <a:latin typeface="Buenard"/>
              </a:rPr>
              <a:t>Two Halls              £25.00</a:t>
            </a:r>
          </a:p>
          <a:p>
            <a:pPr>
              <a:lnSpc>
                <a:spcPts val="4010"/>
              </a:lnSpc>
            </a:pPr>
            <a:endParaRPr lang="en-US" sz="2864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4010"/>
              </a:lnSpc>
            </a:pPr>
            <a:r>
              <a:rPr lang="en-US" sz="2864">
                <a:solidFill>
                  <a:srgbClr val="000000"/>
                </a:solidFill>
                <a:latin typeface="Buenard"/>
              </a:rPr>
              <a:t>Classroom             £15.00</a:t>
            </a:r>
          </a:p>
          <a:p>
            <a:pPr>
              <a:lnSpc>
                <a:spcPts val="4010"/>
              </a:lnSpc>
            </a:pPr>
            <a:endParaRPr lang="en-US" sz="2864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4010"/>
              </a:lnSpc>
              <a:spcBef>
                <a:spcPct val="0"/>
              </a:spcBef>
            </a:pPr>
            <a:r>
              <a:rPr lang="en-US" sz="2864">
                <a:solidFill>
                  <a:srgbClr val="000000"/>
                </a:solidFill>
                <a:latin typeface="Buenard"/>
              </a:rPr>
              <a:t>Ground Floor       £80.00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274453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737" b="988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30843" y="1114062"/>
            <a:ext cx="991320" cy="404394"/>
            <a:chOff x="0" y="0"/>
            <a:chExt cx="140095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400959" cy="69850"/>
            </a:xfrm>
            <a:custGeom>
              <a:avLst/>
              <a:gdLst/>
              <a:ahLst/>
              <a:cxnLst/>
              <a:rect l="l" t="t" r="r" b="b"/>
              <a:pathLst>
                <a:path w="1400959" h="69850">
                  <a:moveTo>
                    <a:pt x="11101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00959" y="69850"/>
                  </a:lnTo>
                  <a:lnTo>
                    <a:pt x="140095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62025"/>
            <a:ext cx="2954036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Netball Courts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43450" y="1062681"/>
            <a:ext cx="125158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Next to our all-weather astro pitch is 8 asphalt Netball courts; ideal for Summer evening practice. Alternatively, the quad is also marked and equipped for tennis and hockey.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61476" y="7939309"/>
            <a:ext cx="4505487" cy="46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Buenard"/>
              </a:rPr>
              <a:t>Netball Court          £</a:t>
            </a:r>
            <a:r>
              <a:rPr lang="en-US" sz="2800" dirty="0" smtClean="0">
                <a:solidFill>
                  <a:srgbClr val="FFFFFF"/>
                </a:solidFill>
                <a:latin typeface="Buenard"/>
              </a:rPr>
              <a:t>30.00</a:t>
            </a:r>
            <a:endParaRPr lang="en-US" sz="2800" dirty="0">
              <a:solidFill>
                <a:srgbClr val="FFFFFF"/>
              </a:solidFill>
              <a:latin typeface="Buenar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4306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FFFFFF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FFFFFF"/>
              </a:solidFill>
              <a:latin typeface="Buenar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495</Words>
  <Application>Microsoft Office PowerPoint</Application>
  <PresentationFormat>Custom</PresentationFormat>
  <Paragraphs>89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Buenard Bold</vt:lpstr>
      <vt:lpstr>Calibri</vt:lpstr>
      <vt:lpstr>Arial</vt:lpstr>
      <vt:lpstr>Buenard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Facility Hire Brochure 2020</dc:title>
  <dc:creator>Mr A Cruice</dc:creator>
  <cp:lastModifiedBy>Mr A Cruice</cp:lastModifiedBy>
  <cp:revision>10</cp:revision>
  <dcterms:created xsi:type="dcterms:W3CDTF">2006-08-16T00:00:00Z</dcterms:created>
  <dcterms:modified xsi:type="dcterms:W3CDTF">2020-03-05T16:16:24Z</dcterms:modified>
  <dc:identifier>DAD0wIB5TKM</dc:identifier>
</cp:coreProperties>
</file>